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06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rgbClr val="0070B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rgbClr val="0070B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rgbClr val="0070B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35087" y="1239587"/>
            <a:ext cx="5023225" cy="443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1" i="0">
                <a:solidFill>
                  <a:srgbClr val="0070B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41903" y="1764310"/>
            <a:ext cx="5609592" cy="161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6967" y="4476088"/>
            <a:ext cx="5622925" cy="6597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9500"/>
              </a:lnSpc>
              <a:spcBef>
                <a:spcPts val="90"/>
              </a:spcBef>
            </a:pPr>
            <a:r>
              <a:rPr sz="950" spc="15" dirty="0">
                <a:latin typeface="Times New Roman"/>
                <a:cs typeface="Times New Roman"/>
              </a:rPr>
              <a:t>The object </a:t>
            </a:r>
            <a:r>
              <a:rPr sz="950" spc="10" dirty="0">
                <a:latin typeface="Times New Roman"/>
                <a:cs typeface="Times New Roman"/>
              </a:rPr>
              <a:t>of the declaration described above is in conformity with the </a:t>
            </a:r>
            <a:r>
              <a:rPr sz="950" spc="5" dirty="0">
                <a:latin typeface="Times New Roman"/>
                <a:cs typeface="Times New Roman"/>
              </a:rPr>
              <a:t>relevant </a:t>
            </a:r>
            <a:r>
              <a:rPr sz="950" spc="15" dirty="0">
                <a:latin typeface="Times New Roman"/>
                <a:cs typeface="Times New Roman"/>
              </a:rPr>
              <a:t>Union </a:t>
            </a:r>
            <a:r>
              <a:rPr sz="950" spc="10" dirty="0">
                <a:latin typeface="Times New Roman"/>
                <a:cs typeface="Times New Roman"/>
              </a:rPr>
              <a:t>Harmonization  Legislation, </a:t>
            </a:r>
            <a:r>
              <a:rPr sz="950" spc="20" dirty="0">
                <a:latin typeface="Times New Roman"/>
                <a:cs typeface="Times New Roman"/>
              </a:rPr>
              <a:t>EMC </a:t>
            </a:r>
            <a:r>
              <a:rPr sz="950" spc="10" dirty="0">
                <a:latin typeface="Times New Roman"/>
                <a:cs typeface="Times New Roman"/>
              </a:rPr>
              <a:t>Directive </a:t>
            </a:r>
            <a:r>
              <a:rPr sz="950" spc="15" dirty="0">
                <a:latin typeface="Times New Roman"/>
                <a:cs typeface="Times New Roman"/>
              </a:rPr>
              <a:t>2014/30/EU </a:t>
            </a:r>
            <a:r>
              <a:rPr sz="950" spc="10" dirty="0">
                <a:latin typeface="Times New Roman"/>
                <a:cs typeface="Times New Roman"/>
              </a:rPr>
              <a:t>and Directive </a:t>
            </a:r>
            <a:r>
              <a:rPr sz="950" spc="15" dirty="0">
                <a:latin typeface="Times New Roman"/>
                <a:cs typeface="Times New Roman"/>
              </a:rPr>
              <a:t>2011/65/EU, </a:t>
            </a:r>
            <a:r>
              <a:rPr sz="950" spc="10" dirty="0">
                <a:latin typeface="Times New Roman"/>
                <a:cs typeface="Times New Roman"/>
              </a:rPr>
              <a:t>(EU) </a:t>
            </a:r>
            <a:r>
              <a:rPr sz="950" spc="15" dirty="0">
                <a:latin typeface="Times New Roman"/>
                <a:cs typeface="Times New Roman"/>
              </a:rPr>
              <a:t>2015/863 on </a:t>
            </a:r>
            <a:r>
              <a:rPr sz="950" spc="10" dirty="0">
                <a:latin typeface="Times New Roman"/>
                <a:cs typeface="Times New Roman"/>
              </a:rPr>
              <a:t>the restriction of the </a:t>
            </a:r>
            <a:r>
              <a:rPr sz="950" spc="15" dirty="0">
                <a:latin typeface="Times New Roman"/>
                <a:cs typeface="Times New Roman"/>
              </a:rPr>
              <a:t>use  </a:t>
            </a:r>
            <a:r>
              <a:rPr sz="950" spc="10" dirty="0">
                <a:latin typeface="Times New Roman"/>
                <a:cs typeface="Times New Roman"/>
              </a:rPr>
              <a:t>of certain hazardous substances in electrical and electronic equipment. For the evaluation regarding  electromagnetic compatibility, the following standards were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10" dirty="0">
                <a:latin typeface="Times New Roman"/>
                <a:cs typeface="Times New Roman"/>
              </a:rPr>
              <a:t>applied: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50036" y="729360"/>
            <a:ext cx="8729980" cy="0"/>
          </a:xfrm>
          <a:custGeom>
            <a:avLst/>
            <a:gdLst/>
            <a:ahLst/>
            <a:cxnLst/>
            <a:rect l="l" t="t" r="r" b="b"/>
            <a:pathLst>
              <a:path w="8729980">
                <a:moveTo>
                  <a:pt x="0" y="0"/>
                </a:moveTo>
                <a:lnTo>
                  <a:pt x="8729472" y="0"/>
                </a:lnTo>
              </a:path>
            </a:pathLst>
          </a:custGeom>
          <a:ln w="1397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6131" y="736345"/>
            <a:ext cx="0" cy="5909310"/>
          </a:xfrm>
          <a:custGeom>
            <a:avLst/>
            <a:gdLst/>
            <a:ahLst/>
            <a:cxnLst/>
            <a:rect l="l" t="t" r="r" b="b"/>
            <a:pathLst>
              <a:path h="5909309">
                <a:moveTo>
                  <a:pt x="0" y="0"/>
                </a:moveTo>
                <a:lnTo>
                  <a:pt x="0" y="5909309"/>
                </a:lnTo>
              </a:path>
            </a:pathLst>
          </a:custGeom>
          <a:ln w="1219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50036" y="6652005"/>
            <a:ext cx="8729980" cy="0"/>
          </a:xfrm>
          <a:custGeom>
            <a:avLst/>
            <a:gdLst/>
            <a:ahLst/>
            <a:cxnLst/>
            <a:rect l="l" t="t" r="r" b="b"/>
            <a:pathLst>
              <a:path w="8729980">
                <a:moveTo>
                  <a:pt x="0" y="0"/>
                </a:moveTo>
                <a:lnTo>
                  <a:pt x="8729472" y="0"/>
                </a:lnTo>
              </a:path>
            </a:pathLst>
          </a:custGeom>
          <a:ln w="127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772650" y="736091"/>
            <a:ext cx="0" cy="5910580"/>
          </a:xfrm>
          <a:custGeom>
            <a:avLst/>
            <a:gdLst/>
            <a:ahLst/>
            <a:cxnLst/>
            <a:rect l="l" t="t" r="r" b="b"/>
            <a:pathLst>
              <a:path h="5910580">
                <a:moveTo>
                  <a:pt x="0" y="0"/>
                </a:moveTo>
                <a:lnTo>
                  <a:pt x="0" y="5910072"/>
                </a:lnTo>
              </a:path>
            </a:pathLst>
          </a:custGeom>
          <a:ln w="13716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75944" y="760475"/>
            <a:ext cx="8677910" cy="0"/>
          </a:xfrm>
          <a:custGeom>
            <a:avLst/>
            <a:gdLst/>
            <a:ahLst/>
            <a:cxnLst/>
            <a:rect l="l" t="t" r="r" b="b"/>
            <a:pathLst>
              <a:path w="8677910">
                <a:moveTo>
                  <a:pt x="0" y="0"/>
                </a:moveTo>
                <a:lnTo>
                  <a:pt x="8677656" y="0"/>
                </a:lnTo>
              </a:path>
            </a:pathLst>
          </a:custGeom>
          <a:ln w="254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8136" y="773175"/>
            <a:ext cx="0" cy="5834380"/>
          </a:xfrm>
          <a:custGeom>
            <a:avLst/>
            <a:gdLst/>
            <a:ahLst/>
            <a:cxnLst/>
            <a:rect l="l" t="t" r="r" b="b"/>
            <a:pathLst>
              <a:path h="5834380">
                <a:moveTo>
                  <a:pt x="0" y="0"/>
                </a:moveTo>
                <a:lnTo>
                  <a:pt x="0" y="5834380"/>
                </a:lnTo>
              </a:path>
            </a:pathLst>
          </a:custGeom>
          <a:ln w="24384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75944" y="6620891"/>
            <a:ext cx="8677910" cy="0"/>
          </a:xfrm>
          <a:custGeom>
            <a:avLst/>
            <a:gdLst/>
            <a:ahLst/>
            <a:cxnLst/>
            <a:rect l="l" t="t" r="r" b="b"/>
            <a:pathLst>
              <a:path w="8677910">
                <a:moveTo>
                  <a:pt x="0" y="0"/>
                </a:moveTo>
                <a:lnTo>
                  <a:pt x="8677656" y="0"/>
                </a:lnTo>
              </a:path>
            </a:pathLst>
          </a:custGeom>
          <a:ln w="2667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741408" y="772667"/>
            <a:ext cx="0" cy="5835650"/>
          </a:xfrm>
          <a:custGeom>
            <a:avLst/>
            <a:gdLst/>
            <a:ahLst/>
            <a:cxnLst/>
            <a:rect l="l" t="t" r="r" b="b"/>
            <a:pathLst>
              <a:path h="5835650">
                <a:moveTo>
                  <a:pt x="0" y="0"/>
                </a:moveTo>
                <a:lnTo>
                  <a:pt x="0" y="5835396"/>
                </a:lnTo>
              </a:path>
            </a:pathLst>
          </a:custGeom>
          <a:ln w="24383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12519" y="790955"/>
            <a:ext cx="8604885" cy="0"/>
          </a:xfrm>
          <a:custGeom>
            <a:avLst/>
            <a:gdLst/>
            <a:ahLst/>
            <a:cxnLst/>
            <a:rect l="l" t="t" r="r" b="b"/>
            <a:pathLst>
              <a:path w="8604885">
                <a:moveTo>
                  <a:pt x="0" y="0"/>
                </a:moveTo>
                <a:lnTo>
                  <a:pt x="8604504" y="0"/>
                </a:lnTo>
              </a:path>
            </a:pathLst>
          </a:custGeom>
          <a:ln w="127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18616" y="797305"/>
            <a:ext cx="0" cy="5786120"/>
          </a:xfrm>
          <a:custGeom>
            <a:avLst/>
            <a:gdLst/>
            <a:ahLst/>
            <a:cxnLst/>
            <a:rect l="l" t="t" r="r" b="b"/>
            <a:pathLst>
              <a:path h="5786120">
                <a:moveTo>
                  <a:pt x="0" y="0"/>
                </a:moveTo>
                <a:lnTo>
                  <a:pt x="0" y="5786120"/>
                </a:lnTo>
              </a:path>
            </a:pathLst>
          </a:custGeom>
          <a:ln w="1219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12519" y="6589776"/>
            <a:ext cx="8604885" cy="0"/>
          </a:xfrm>
          <a:custGeom>
            <a:avLst/>
            <a:gdLst/>
            <a:ahLst/>
            <a:cxnLst/>
            <a:rect l="l" t="t" r="r" b="b"/>
            <a:pathLst>
              <a:path w="8604885">
                <a:moveTo>
                  <a:pt x="0" y="0"/>
                </a:moveTo>
                <a:lnTo>
                  <a:pt x="8604504" y="0"/>
                </a:lnTo>
              </a:path>
            </a:pathLst>
          </a:custGeom>
          <a:ln w="127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710928" y="797051"/>
            <a:ext cx="0" cy="5786755"/>
          </a:xfrm>
          <a:custGeom>
            <a:avLst/>
            <a:gdLst/>
            <a:ahLst/>
            <a:cxnLst/>
            <a:rect l="l" t="t" r="r" b="b"/>
            <a:pathLst>
              <a:path h="5786755">
                <a:moveTo>
                  <a:pt x="0" y="0"/>
                </a:moveTo>
                <a:lnTo>
                  <a:pt x="0" y="5786628"/>
                </a:lnTo>
              </a:path>
            </a:pathLst>
          </a:custGeom>
          <a:ln w="12191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72312" y="685800"/>
            <a:ext cx="0" cy="6035040"/>
          </a:xfrm>
          <a:custGeom>
            <a:avLst/>
            <a:gdLst/>
            <a:ahLst/>
            <a:cxnLst/>
            <a:rect l="l" t="t" r="r" b="b"/>
            <a:pathLst>
              <a:path h="6035040">
                <a:moveTo>
                  <a:pt x="0" y="0"/>
                </a:moveTo>
                <a:lnTo>
                  <a:pt x="0" y="6035040"/>
                </a:lnTo>
              </a:path>
            </a:pathLst>
          </a:custGeom>
          <a:ln w="12191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66216" y="6727825"/>
            <a:ext cx="8871585" cy="0"/>
          </a:xfrm>
          <a:custGeom>
            <a:avLst/>
            <a:gdLst/>
            <a:ahLst/>
            <a:cxnLst/>
            <a:rect l="l" t="t" r="r" b="b"/>
            <a:pathLst>
              <a:path w="8871585">
                <a:moveTo>
                  <a:pt x="0" y="0"/>
                </a:moveTo>
                <a:lnTo>
                  <a:pt x="8871204" y="0"/>
                </a:lnTo>
              </a:path>
            </a:pathLst>
          </a:custGeom>
          <a:ln w="13969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90600" y="692150"/>
            <a:ext cx="8846820" cy="0"/>
          </a:xfrm>
          <a:custGeom>
            <a:avLst/>
            <a:gdLst/>
            <a:ahLst/>
            <a:cxnLst/>
            <a:rect l="l" t="t" r="r" b="b"/>
            <a:pathLst>
              <a:path w="8846820">
                <a:moveTo>
                  <a:pt x="0" y="0"/>
                </a:moveTo>
                <a:lnTo>
                  <a:pt x="8846820" y="0"/>
                </a:lnTo>
              </a:path>
            </a:pathLst>
          </a:custGeom>
          <a:ln w="12700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02791" y="698500"/>
            <a:ext cx="0" cy="5985510"/>
          </a:xfrm>
          <a:custGeom>
            <a:avLst/>
            <a:gdLst/>
            <a:ahLst/>
            <a:cxnLst/>
            <a:rect l="l" t="t" r="r" b="b"/>
            <a:pathLst>
              <a:path h="5985509">
                <a:moveTo>
                  <a:pt x="0" y="0"/>
                </a:moveTo>
                <a:lnTo>
                  <a:pt x="0" y="5985510"/>
                </a:lnTo>
              </a:path>
            </a:pathLst>
          </a:custGeom>
          <a:ln w="24384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90600" y="6696075"/>
            <a:ext cx="8846820" cy="0"/>
          </a:xfrm>
          <a:custGeom>
            <a:avLst/>
            <a:gdLst/>
            <a:ahLst/>
            <a:cxnLst/>
            <a:rect l="l" t="t" r="r" b="b"/>
            <a:pathLst>
              <a:path w="8846820">
                <a:moveTo>
                  <a:pt x="0" y="0"/>
                </a:moveTo>
                <a:lnTo>
                  <a:pt x="8846820" y="0"/>
                </a:lnTo>
              </a:path>
            </a:pathLst>
          </a:custGeom>
          <a:ln w="24129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825228" y="697991"/>
            <a:ext cx="0" cy="5986780"/>
          </a:xfrm>
          <a:custGeom>
            <a:avLst/>
            <a:gdLst/>
            <a:ahLst/>
            <a:cxnLst/>
            <a:rect l="l" t="t" r="r" b="b"/>
            <a:pathLst>
              <a:path h="5986780">
                <a:moveTo>
                  <a:pt x="0" y="0"/>
                </a:moveTo>
                <a:lnTo>
                  <a:pt x="0" y="5986272"/>
                </a:lnTo>
              </a:path>
            </a:pathLst>
          </a:custGeom>
          <a:ln w="24384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28700" y="716280"/>
            <a:ext cx="8772525" cy="0"/>
          </a:xfrm>
          <a:custGeom>
            <a:avLst/>
            <a:gdLst/>
            <a:ahLst/>
            <a:cxnLst/>
            <a:rect l="l" t="t" r="r" b="b"/>
            <a:pathLst>
              <a:path w="8772525">
                <a:moveTo>
                  <a:pt x="0" y="0"/>
                </a:moveTo>
                <a:lnTo>
                  <a:pt x="8772144" y="0"/>
                </a:lnTo>
              </a:path>
            </a:pathLst>
          </a:custGeom>
          <a:ln w="12700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34796" y="722630"/>
            <a:ext cx="0" cy="5937250"/>
          </a:xfrm>
          <a:custGeom>
            <a:avLst/>
            <a:gdLst/>
            <a:ahLst/>
            <a:cxnLst/>
            <a:rect l="l" t="t" r="r" b="b"/>
            <a:pathLst>
              <a:path h="5937250">
                <a:moveTo>
                  <a:pt x="0" y="0"/>
                </a:moveTo>
                <a:lnTo>
                  <a:pt x="0" y="5937250"/>
                </a:lnTo>
              </a:path>
            </a:pathLst>
          </a:custGeom>
          <a:ln w="12192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28700" y="6666230"/>
            <a:ext cx="8772525" cy="0"/>
          </a:xfrm>
          <a:custGeom>
            <a:avLst/>
            <a:gdLst/>
            <a:ahLst/>
            <a:cxnLst/>
            <a:rect l="l" t="t" r="r" b="b"/>
            <a:pathLst>
              <a:path w="8772525">
                <a:moveTo>
                  <a:pt x="0" y="0"/>
                </a:moveTo>
                <a:lnTo>
                  <a:pt x="8772144" y="0"/>
                </a:lnTo>
              </a:path>
            </a:pathLst>
          </a:custGeom>
          <a:ln w="12699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794748" y="722376"/>
            <a:ext cx="0" cy="5937885"/>
          </a:xfrm>
          <a:custGeom>
            <a:avLst/>
            <a:gdLst/>
            <a:ahLst/>
            <a:cxnLst/>
            <a:rect l="l" t="t" r="r" b="b"/>
            <a:pathLst>
              <a:path h="5937884">
                <a:moveTo>
                  <a:pt x="0" y="0"/>
                </a:moveTo>
                <a:lnTo>
                  <a:pt x="0" y="5937504"/>
                </a:lnTo>
              </a:path>
            </a:pathLst>
          </a:custGeom>
          <a:ln w="12192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90"/>
              </a:spcBef>
            </a:pPr>
            <a:r>
              <a:rPr spc="-20" dirty="0"/>
              <a:t>EU </a:t>
            </a:r>
            <a:r>
              <a:rPr spc="-10" dirty="0"/>
              <a:t>Declaration of</a:t>
            </a:r>
            <a:r>
              <a:rPr spc="35" dirty="0"/>
              <a:t> </a:t>
            </a:r>
            <a:r>
              <a:rPr spc="-10" dirty="0"/>
              <a:t>Conformity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1352847" y="2780820"/>
            <a:ext cx="1022350" cy="2051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50" b="1" spc="10" dirty="0">
                <a:latin typeface="Arial"/>
                <a:cs typeface="Arial"/>
              </a:rPr>
              <a:t>Manufacturer:</a:t>
            </a:r>
            <a:endParaRPr sz="11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41903" y="1764310"/>
            <a:ext cx="5608955" cy="16129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07314" algn="ctr">
              <a:lnSpc>
                <a:spcPct val="100000"/>
              </a:lnSpc>
              <a:spcBef>
                <a:spcPts val="110"/>
              </a:spcBef>
            </a:pPr>
            <a:r>
              <a:rPr sz="1750" b="1" i="1" dirty="0">
                <a:latin typeface="Arial"/>
                <a:cs typeface="Arial"/>
              </a:rPr>
              <a:t>Non-Transferable</a:t>
            </a:r>
            <a:endParaRPr sz="1750">
              <a:latin typeface="Arial"/>
              <a:cs typeface="Arial"/>
            </a:endParaRPr>
          </a:p>
          <a:p>
            <a:pPr marL="12700" marR="5080" indent="-26670" algn="ctr">
              <a:lnSpc>
                <a:spcPct val="110600"/>
              </a:lnSpc>
              <a:spcBef>
                <a:spcPts val="675"/>
              </a:spcBef>
            </a:pPr>
            <a:r>
              <a:rPr sz="850" i="1" spc="10" dirty="0">
                <a:latin typeface="Times New Roman"/>
                <a:cs typeface="Times New Roman"/>
              </a:rPr>
              <a:t>This Declaration of Conformity </a:t>
            </a:r>
            <a:r>
              <a:rPr sz="850" i="1" spc="5" dirty="0">
                <a:latin typeface="Times New Roman"/>
                <a:cs typeface="Times New Roman"/>
              </a:rPr>
              <a:t>is issued </a:t>
            </a:r>
            <a:r>
              <a:rPr sz="850" i="1" spc="10" dirty="0">
                <a:latin typeface="Times New Roman"/>
                <a:cs typeface="Times New Roman"/>
              </a:rPr>
              <a:t>by Kingston Technology </a:t>
            </a:r>
            <a:r>
              <a:rPr sz="850" i="1" spc="5" dirty="0">
                <a:latin typeface="Times New Roman"/>
                <a:cs typeface="Times New Roman"/>
              </a:rPr>
              <a:t>International, </a:t>
            </a:r>
            <a:r>
              <a:rPr sz="850" i="1" spc="10" dirty="0">
                <a:latin typeface="Times New Roman"/>
                <a:cs typeface="Times New Roman"/>
              </a:rPr>
              <a:t>Ltd. </a:t>
            </a:r>
            <a:r>
              <a:rPr sz="850" i="1" spc="15" dirty="0">
                <a:latin typeface="Times New Roman"/>
                <a:cs typeface="Times New Roman"/>
              </a:rPr>
              <a:t>whom </a:t>
            </a:r>
            <a:r>
              <a:rPr sz="850" i="1" spc="5" dirty="0">
                <a:latin typeface="Times New Roman"/>
                <a:cs typeface="Times New Roman"/>
              </a:rPr>
              <a:t>is solely responsible </a:t>
            </a:r>
            <a:r>
              <a:rPr sz="850" i="1" spc="10" dirty="0">
                <a:latin typeface="Times New Roman"/>
                <a:cs typeface="Times New Roman"/>
              </a:rPr>
              <a:t>for </a:t>
            </a:r>
            <a:r>
              <a:rPr sz="850" i="1" spc="5" dirty="0">
                <a:latin typeface="Times New Roman"/>
                <a:cs typeface="Times New Roman"/>
              </a:rPr>
              <a:t>the  </a:t>
            </a:r>
            <a:r>
              <a:rPr sz="850" i="1" spc="10" dirty="0">
                <a:latin typeface="Times New Roman"/>
                <a:cs typeface="Times New Roman"/>
              </a:rPr>
              <a:t>declared compliance of </a:t>
            </a:r>
            <a:r>
              <a:rPr sz="850" i="1" spc="5" dirty="0">
                <a:latin typeface="Times New Roman"/>
                <a:cs typeface="Times New Roman"/>
              </a:rPr>
              <a:t>the </a:t>
            </a:r>
            <a:r>
              <a:rPr sz="850" i="1" spc="10" dirty="0">
                <a:latin typeface="Times New Roman"/>
                <a:cs typeface="Times New Roman"/>
              </a:rPr>
              <a:t>product </a:t>
            </a:r>
            <a:r>
              <a:rPr sz="850" i="1" spc="5" dirty="0">
                <a:latin typeface="Times New Roman"/>
                <a:cs typeface="Times New Roman"/>
              </a:rPr>
              <a:t>identified </a:t>
            </a:r>
            <a:r>
              <a:rPr sz="850" i="1" spc="10" dirty="0">
                <a:latin typeface="Times New Roman"/>
                <a:cs typeface="Times New Roman"/>
              </a:rPr>
              <a:t>below. The compliance </a:t>
            </a:r>
            <a:r>
              <a:rPr sz="850" i="1" spc="5" dirty="0">
                <a:latin typeface="Times New Roman"/>
                <a:cs typeface="Times New Roman"/>
              </a:rPr>
              <a:t>status </a:t>
            </a:r>
            <a:r>
              <a:rPr sz="850" i="1" dirty="0">
                <a:latin typeface="Times New Roman"/>
                <a:cs typeface="Times New Roman"/>
              </a:rPr>
              <a:t>is </a:t>
            </a:r>
            <a:r>
              <a:rPr sz="850" i="1" spc="15" dirty="0">
                <a:latin typeface="Times New Roman"/>
                <a:cs typeface="Times New Roman"/>
              </a:rPr>
              <a:t>ONLY </a:t>
            </a:r>
            <a:r>
              <a:rPr sz="850" i="1" spc="5" dirty="0">
                <a:latin typeface="Times New Roman"/>
                <a:cs typeface="Times New Roman"/>
              </a:rPr>
              <a:t>valid for the </a:t>
            </a:r>
            <a:r>
              <a:rPr sz="850" i="1" spc="10" dirty="0">
                <a:latin typeface="Times New Roman"/>
                <a:cs typeface="Times New Roman"/>
              </a:rPr>
              <a:t>equipment </a:t>
            </a:r>
            <a:r>
              <a:rPr sz="850" i="1" spc="5" dirty="0">
                <a:latin typeface="Times New Roman"/>
                <a:cs typeface="Times New Roman"/>
              </a:rPr>
              <a:t>identified </a:t>
            </a:r>
            <a:r>
              <a:rPr sz="850" i="1" spc="10" dirty="0">
                <a:latin typeface="Times New Roman"/>
                <a:cs typeface="Times New Roman"/>
              </a:rPr>
              <a:t>below  when used in a manner </a:t>
            </a:r>
            <a:r>
              <a:rPr sz="850" i="1" spc="5" dirty="0">
                <a:latin typeface="Times New Roman"/>
                <a:cs typeface="Times New Roman"/>
              </a:rPr>
              <a:t>consistent with </a:t>
            </a:r>
            <a:r>
              <a:rPr sz="850" i="1" spc="10" dirty="0">
                <a:latin typeface="Times New Roman"/>
                <a:cs typeface="Times New Roman"/>
              </a:rPr>
              <a:t>the </a:t>
            </a:r>
            <a:r>
              <a:rPr sz="850" i="1" spc="5" dirty="0">
                <a:latin typeface="Times New Roman"/>
                <a:cs typeface="Times New Roman"/>
              </a:rPr>
              <a:t>intent </a:t>
            </a:r>
            <a:r>
              <a:rPr sz="850" i="1" spc="10" dirty="0">
                <a:latin typeface="Times New Roman"/>
                <a:cs typeface="Times New Roman"/>
              </a:rPr>
              <a:t>of </a:t>
            </a:r>
            <a:r>
              <a:rPr sz="850" i="1" spc="5" dirty="0">
                <a:latin typeface="Times New Roman"/>
                <a:cs typeface="Times New Roman"/>
              </a:rPr>
              <a:t>the referenced</a:t>
            </a:r>
            <a:r>
              <a:rPr sz="850" i="1" spc="-60" dirty="0">
                <a:latin typeface="Times New Roman"/>
                <a:cs typeface="Times New Roman"/>
              </a:rPr>
              <a:t> </a:t>
            </a:r>
            <a:r>
              <a:rPr sz="850" i="1" spc="10" dirty="0">
                <a:latin typeface="Times New Roman"/>
                <a:cs typeface="Times New Roman"/>
              </a:rPr>
              <a:t>documents.</a:t>
            </a:r>
            <a:endParaRPr sz="850">
              <a:latin typeface="Times New Roman"/>
              <a:cs typeface="Times New Roman"/>
            </a:endParaRPr>
          </a:p>
          <a:p>
            <a:pPr marL="920115" marR="2667000">
              <a:lnSpc>
                <a:spcPts val="1130"/>
              </a:lnSpc>
              <a:spcBef>
                <a:spcPts val="725"/>
              </a:spcBef>
            </a:pPr>
            <a:r>
              <a:rPr sz="950" spc="5" dirty="0">
                <a:latin typeface="Times New Roman"/>
                <a:cs typeface="Times New Roman"/>
              </a:rPr>
              <a:t>Kingston </a:t>
            </a:r>
            <a:r>
              <a:rPr sz="950" spc="10" dirty="0">
                <a:latin typeface="Times New Roman"/>
                <a:cs typeface="Times New Roman"/>
              </a:rPr>
              <a:t>Technology </a:t>
            </a:r>
            <a:r>
              <a:rPr sz="950" spc="5" dirty="0">
                <a:latin typeface="Times New Roman"/>
                <a:cs typeface="Times New Roman"/>
              </a:rPr>
              <a:t>International, </a:t>
            </a:r>
            <a:r>
              <a:rPr sz="950" dirty="0">
                <a:latin typeface="Times New Roman"/>
                <a:cs typeface="Times New Roman"/>
              </a:rPr>
              <a:t>Ltd.  </a:t>
            </a:r>
            <a:r>
              <a:rPr sz="950" spc="5" dirty="0">
                <a:latin typeface="Times New Roman"/>
                <a:cs typeface="Times New Roman"/>
              </a:rPr>
              <a:t>Stratus</a:t>
            </a:r>
            <a:r>
              <a:rPr sz="950" spc="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House,</a:t>
            </a:r>
            <a:endParaRPr sz="950">
              <a:latin typeface="Times New Roman"/>
              <a:cs typeface="Times New Roman"/>
            </a:endParaRPr>
          </a:p>
          <a:p>
            <a:pPr marL="920115">
              <a:lnSpc>
                <a:spcPts val="1070"/>
              </a:lnSpc>
            </a:pPr>
            <a:r>
              <a:rPr sz="950" spc="5" dirty="0">
                <a:latin typeface="Times New Roman"/>
                <a:cs typeface="Times New Roman"/>
              </a:rPr>
              <a:t>College </a:t>
            </a:r>
            <a:r>
              <a:rPr sz="950" spc="10" dirty="0">
                <a:latin typeface="Times New Roman"/>
                <a:cs typeface="Times New Roman"/>
              </a:rPr>
              <a:t>and </a:t>
            </a:r>
            <a:r>
              <a:rPr sz="950" spc="5" dirty="0">
                <a:latin typeface="Times New Roman"/>
                <a:cs typeface="Times New Roman"/>
              </a:rPr>
              <a:t>Business </a:t>
            </a:r>
            <a:r>
              <a:rPr sz="950" spc="10" dirty="0">
                <a:latin typeface="Times New Roman"/>
                <a:cs typeface="Times New Roman"/>
              </a:rPr>
              <a:t>Technology</a:t>
            </a:r>
            <a:r>
              <a:rPr sz="950" spc="45" dirty="0">
                <a:latin typeface="Times New Roman"/>
                <a:cs typeface="Times New Roman"/>
              </a:rPr>
              <a:t> </a:t>
            </a:r>
            <a:r>
              <a:rPr sz="950" spc="10" dirty="0">
                <a:latin typeface="Times New Roman"/>
                <a:cs typeface="Times New Roman"/>
              </a:rPr>
              <a:t>Park,</a:t>
            </a:r>
            <a:endParaRPr sz="950">
              <a:latin typeface="Times New Roman"/>
              <a:cs typeface="Times New Roman"/>
            </a:endParaRPr>
          </a:p>
          <a:p>
            <a:pPr marL="920115" marR="2451100">
              <a:lnSpc>
                <a:spcPts val="1130"/>
              </a:lnSpc>
              <a:spcBef>
                <a:spcPts val="40"/>
              </a:spcBef>
            </a:pPr>
            <a:r>
              <a:rPr sz="950" spc="5" dirty="0">
                <a:latin typeface="Times New Roman"/>
                <a:cs typeface="Times New Roman"/>
              </a:rPr>
              <a:t>Blanchardstown </a:t>
            </a:r>
            <a:r>
              <a:rPr sz="950" spc="10" dirty="0">
                <a:latin typeface="Times New Roman"/>
                <a:cs typeface="Times New Roman"/>
              </a:rPr>
              <a:t>Road </a:t>
            </a:r>
            <a:r>
              <a:rPr sz="950" spc="5" dirty="0">
                <a:latin typeface="Times New Roman"/>
                <a:cs typeface="Times New Roman"/>
              </a:rPr>
              <a:t>North,  Blanchardstown, </a:t>
            </a:r>
            <a:r>
              <a:rPr sz="950" spc="15" dirty="0">
                <a:latin typeface="Times New Roman"/>
                <a:cs typeface="Times New Roman"/>
              </a:rPr>
              <a:t>D15 </a:t>
            </a:r>
            <a:r>
              <a:rPr sz="950" spc="10" dirty="0">
                <a:latin typeface="Times New Roman"/>
                <a:cs typeface="Times New Roman"/>
              </a:rPr>
              <a:t>PEC4, Dublin,</a:t>
            </a:r>
            <a:r>
              <a:rPr sz="950" spc="6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Ireland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52847" y="3638873"/>
            <a:ext cx="1867535" cy="2051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50" b="1" spc="10" dirty="0">
                <a:latin typeface="Arial"/>
                <a:cs typeface="Arial"/>
              </a:rPr>
              <a:t>Product Name and</a:t>
            </a:r>
            <a:r>
              <a:rPr sz="1150" b="1" spc="-60" dirty="0">
                <a:latin typeface="Arial"/>
                <a:cs typeface="Arial"/>
              </a:rPr>
              <a:t> </a:t>
            </a:r>
            <a:r>
              <a:rPr sz="1150" b="1" spc="10" dirty="0">
                <a:latin typeface="Arial"/>
                <a:cs typeface="Arial"/>
              </a:rPr>
              <a:t>Model:</a:t>
            </a:r>
            <a:endParaRPr sz="11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52847" y="4487736"/>
            <a:ext cx="1595755" cy="2051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50" b="1" spc="10" dirty="0">
                <a:latin typeface="Arial"/>
                <a:cs typeface="Arial"/>
              </a:rPr>
              <a:t>Declared</a:t>
            </a:r>
            <a:r>
              <a:rPr sz="1150" b="1" spc="-45" dirty="0">
                <a:latin typeface="Arial"/>
                <a:cs typeface="Arial"/>
              </a:rPr>
              <a:t> </a:t>
            </a:r>
            <a:r>
              <a:rPr sz="1150" b="1" spc="10" dirty="0">
                <a:latin typeface="Arial"/>
                <a:cs typeface="Arial"/>
              </a:rPr>
              <a:t>Compliance:</a:t>
            </a:r>
            <a:endParaRPr sz="11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03459" y="5964114"/>
            <a:ext cx="1766570" cy="58356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indent="420370">
              <a:lnSpc>
                <a:spcPct val="104800"/>
              </a:lnSpc>
              <a:spcBef>
                <a:spcPts val="70"/>
              </a:spcBef>
            </a:pPr>
            <a:r>
              <a:rPr sz="1050" spc="10" dirty="0">
                <a:latin typeface="Calibri"/>
                <a:cs typeface="Calibri"/>
              </a:rPr>
              <a:t>Nicholas Palmer  Director, Planning and</a:t>
            </a:r>
            <a:r>
              <a:rPr sz="1050" spc="-100" dirty="0">
                <a:latin typeface="Calibri"/>
                <a:cs typeface="Calibri"/>
              </a:rPr>
              <a:t> </a:t>
            </a:r>
            <a:r>
              <a:rPr sz="1050" spc="10" dirty="0">
                <a:latin typeface="Calibri"/>
                <a:cs typeface="Calibri"/>
              </a:rPr>
              <a:t>Logistics</a:t>
            </a:r>
            <a:endParaRPr sz="1050">
              <a:latin typeface="Calibri"/>
              <a:cs typeface="Calibri"/>
            </a:endParaRPr>
          </a:p>
          <a:p>
            <a:pPr marL="367665">
              <a:lnSpc>
                <a:spcPct val="100000"/>
              </a:lnSpc>
              <a:spcBef>
                <a:spcPts val="515"/>
              </a:spcBef>
            </a:pPr>
            <a:r>
              <a:rPr sz="1050" spc="10" dirty="0">
                <a:latin typeface="Calibri"/>
                <a:cs typeface="Calibri"/>
              </a:rPr>
              <a:t>1st </a:t>
            </a:r>
            <a:r>
              <a:rPr sz="1050" spc="15" dirty="0">
                <a:latin typeface="Calibri"/>
                <a:cs typeface="Calibri"/>
              </a:rPr>
              <a:t>March</a:t>
            </a:r>
            <a:r>
              <a:rPr sz="1050" spc="-45" dirty="0">
                <a:latin typeface="Calibri"/>
                <a:cs typeface="Calibri"/>
              </a:rPr>
              <a:t> </a:t>
            </a:r>
            <a:r>
              <a:rPr sz="1050" spc="15" dirty="0">
                <a:latin typeface="Calibri"/>
                <a:cs typeface="Calibri"/>
              </a:rPr>
              <a:t>2021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195853" y="6358672"/>
            <a:ext cx="1889760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spc="10" dirty="0">
                <a:latin typeface="Calibri"/>
                <a:cs typeface="Calibri"/>
              </a:rPr>
              <a:t>Form No. EU-001 </a:t>
            </a:r>
            <a:r>
              <a:rPr sz="950" spc="5" dirty="0">
                <a:latin typeface="Calibri"/>
                <a:cs typeface="Calibri"/>
              </a:rPr>
              <a:t>Rev.06 01/01/2021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458984" y="5339981"/>
            <a:ext cx="1271270" cy="346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0600"/>
              </a:lnSpc>
              <a:spcBef>
                <a:spcPts val="95"/>
              </a:spcBef>
            </a:pPr>
            <a:r>
              <a:rPr sz="950" spc="10" dirty="0">
                <a:latin typeface="Calibri"/>
                <a:cs typeface="Calibri"/>
              </a:rPr>
              <a:t>EN </a:t>
            </a:r>
            <a:r>
              <a:rPr sz="950" spc="5" dirty="0">
                <a:latin typeface="Calibri"/>
                <a:cs typeface="Calibri"/>
              </a:rPr>
              <a:t>55032:2015, Class </a:t>
            </a:r>
            <a:r>
              <a:rPr sz="950" spc="10" dirty="0">
                <a:latin typeface="Calibri"/>
                <a:cs typeface="Calibri"/>
              </a:rPr>
              <a:t>B  EN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55024:2010+A1:2015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318259" y="5599176"/>
            <a:ext cx="1503447" cy="335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483354" y="3708423"/>
            <a:ext cx="163474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u="sng" spc="-2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50" u="sng" spc="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Module</a:t>
            </a:r>
            <a:r>
              <a:rPr lang="en-US" sz="950" u="sng" spc="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,</a:t>
            </a:r>
            <a:r>
              <a:rPr lang="en-US" sz="95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lang="en-US" sz="950" u="sng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KVR26S19S8/8</a:t>
            </a:r>
            <a:endParaRPr sz="9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6967" y="4476088"/>
            <a:ext cx="5622925" cy="85536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9500"/>
              </a:lnSpc>
              <a:spcBef>
                <a:spcPts val="90"/>
              </a:spcBef>
            </a:pPr>
            <a:r>
              <a:rPr lang="ru-RU" sz="1000" spc="-5" dirty="0">
                <a:latin typeface="Times New Roman"/>
                <a:cs typeface="Times New Roman"/>
              </a:rPr>
              <a:t>Целта на декларацията, описана по-горе, е в съответсвие със законодателството със Съюза за хармонизация, Директива за електромагнитна съвместимост </a:t>
            </a:r>
            <a:r>
              <a:rPr lang="ru-RU" sz="1000" dirty="0"/>
              <a:t>2014/30 / ЕС и Директива 011/65 / ЕС, (ЕС) 2015/863 относно  ограничаването на употребата на някои опасни  вещества в електрическата мрежа и електронно оборудване. За оценка на електромагнитната съвместимост са приложени следните стандарти </a:t>
            </a:r>
            <a:r>
              <a:rPr lang="ru-RU" sz="1050" spc="10" dirty="0">
                <a:latin typeface="Times New Roman"/>
                <a:cs typeface="Times New Roman"/>
              </a:rPr>
              <a:t>:</a:t>
            </a:r>
            <a:endParaRPr lang="ru-RU" sz="105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50036" y="729360"/>
            <a:ext cx="8729980" cy="0"/>
          </a:xfrm>
          <a:custGeom>
            <a:avLst/>
            <a:gdLst/>
            <a:ahLst/>
            <a:cxnLst/>
            <a:rect l="l" t="t" r="r" b="b"/>
            <a:pathLst>
              <a:path w="8729980">
                <a:moveTo>
                  <a:pt x="0" y="0"/>
                </a:moveTo>
                <a:lnTo>
                  <a:pt x="8729472" y="0"/>
                </a:lnTo>
              </a:path>
            </a:pathLst>
          </a:custGeom>
          <a:ln w="1397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56131" y="736345"/>
            <a:ext cx="0" cy="5909310"/>
          </a:xfrm>
          <a:custGeom>
            <a:avLst/>
            <a:gdLst/>
            <a:ahLst/>
            <a:cxnLst/>
            <a:rect l="l" t="t" r="r" b="b"/>
            <a:pathLst>
              <a:path h="5909309">
                <a:moveTo>
                  <a:pt x="0" y="0"/>
                </a:moveTo>
                <a:lnTo>
                  <a:pt x="0" y="5909309"/>
                </a:lnTo>
              </a:path>
            </a:pathLst>
          </a:custGeom>
          <a:ln w="1219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50036" y="6652005"/>
            <a:ext cx="8729980" cy="0"/>
          </a:xfrm>
          <a:custGeom>
            <a:avLst/>
            <a:gdLst/>
            <a:ahLst/>
            <a:cxnLst/>
            <a:rect l="l" t="t" r="r" b="b"/>
            <a:pathLst>
              <a:path w="8729980">
                <a:moveTo>
                  <a:pt x="0" y="0"/>
                </a:moveTo>
                <a:lnTo>
                  <a:pt x="8729472" y="0"/>
                </a:lnTo>
              </a:path>
            </a:pathLst>
          </a:custGeom>
          <a:ln w="127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772650" y="736091"/>
            <a:ext cx="0" cy="5910580"/>
          </a:xfrm>
          <a:custGeom>
            <a:avLst/>
            <a:gdLst/>
            <a:ahLst/>
            <a:cxnLst/>
            <a:rect l="l" t="t" r="r" b="b"/>
            <a:pathLst>
              <a:path h="5910580">
                <a:moveTo>
                  <a:pt x="0" y="0"/>
                </a:moveTo>
                <a:lnTo>
                  <a:pt x="0" y="5910072"/>
                </a:lnTo>
              </a:path>
            </a:pathLst>
          </a:custGeom>
          <a:ln w="13716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75944" y="760475"/>
            <a:ext cx="8677910" cy="0"/>
          </a:xfrm>
          <a:custGeom>
            <a:avLst/>
            <a:gdLst/>
            <a:ahLst/>
            <a:cxnLst/>
            <a:rect l="l" t="t" r="r" b="b"/>
            <a:pathLst>
              <a:path w="8677910">
                <a:moveTo>
                  <a:pt x="0" y="0"/>
                </a:moveTo>
                <a:lnTo>
                  <a:pt x="8677656" y="0"/>
                </a:lnTo>
              </a:path>
            </a:pathLst>
          </a:custGeom>
          <a:ln w="254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88136" y="773175"/>
            <a:ext cx="0" cy="5834380"/>
          </a:xfrm>
          <a:custGeom>
            <a:avLst/>
            <a:gdLst/>
            <a:ahLst/>
            <a:cxnLst/>
            <a:rect l="l" t="t" r="r" b="b"/>
            <a:pathLst>
              <a:path h="5834380">
                <a:moveTo>
                  <a:pt x="0" y="0"/>
                </a:moveTo>
                <a:lnTo>
                  <a:pt x="0" y="5834380"/>
                </a:lnTo>
              </a:path>
            </a:pathLst>
          </a:custGeom>
          <a:ln w="24384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75944" y="6620891"/>
            <a:ext cx="8677910" cy="0"/>
          </a:xfrm>
          <a:custGeom>
            <a:avLst/>
            <a:gdLst/>
            <a:ahLst/>
            <a:cxnLst/>
            <a:rect l="l" t="t" r="r" b="b"/>
            <a:pathLst>
              <a:path w="8677910">
                <a:moveTo>
                  <a:pt x="0" y="0"/>
                </a:moveTo>
                <a:lnTo>
                  <a:pt x="8677656" y="0"/>
                </a:lnTo>
              </a:path>
            </a:pathLst>
          </a:custGeom>
          <a:ln w="2667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741408" y="772667"/>
            <a:ext cx="0" cy="5835650"/>
          </a:xfrm>
          <a:custGeom>
            <a:avLst/>
            <a:gdLst/>
            <a:ahLst/>
            <a:cxnLst/>
            <a:rect l="l" t="t" r="r" b="b"/>
            <a:pathLst>
              <a:path h="5835650">
                <a:moveTo>
                  <a:pt x="0" y="0"/>
                </a:moveTo>
                <a:lnTo>
                  <a:pt x="0" y="5835396"/>
                </a:lnTo>
              </a:path>
            </a:pathLst>
          </a:custGeom>
          <a:ln w="24383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12519" y="790955"/>
            <a:ext cx="8604885" cy="0"/>
          </a:xfrm>
          <a:custGeom>
            <a:avLst/>
            <a:gdLst/>
            <a:ahLst/>
            <a:cxnLst/>
            <a:rect l="l" t="t" r="r" b="b"/>
            <a:pathLst>
              <a:path w="8604885">
                <a:moveTo>
                  <a:pt x="0" y="0"/>
                </a:moveTo>
                <a:lnTo>
                  <a:pt x="8604504" y="0"/>
                </a:lnTo>
              </a:path>
            </a:pathLst>
          </a:custGeom>
          <a:ln w="127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118616" y="797305"/>
            <a:ext cx="0" cy="5786120"/>
          </a:xfrm>
          <a:custGeom>
            <a:avLst/>
            <a:gdLst/>
            <a:ahLst/>
            <a:cxnLst/>
            <a:rect l="l" t="t" r="r" b="b"/>
            <a:pathLst>
              <a:path h="5786120">
                <a:moveTo>
                  <a:pt x="0" y="0"/>
                </a:moveTo>
                <a:lnTo>
                  <a:pt x="0" y="5786120"/>
                </a:lnTo>
              </a:path>
            </a:pathLst>
          </a:custGeom>
          <a:ln w="1219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112519" y="6589776"/>
            <a:ext cx="8604885" cy="0"/>
          </a:xfrm>
          <a:custGeom>
            <a:avLst/>
            <a:gdLst/>
            <a:ahLst/>
            <a:cxnLst/>
            <a:rect l="l" t="t" r="r" b="b"/>
            <a:pathLst>
              <a:path w="8604885">
                <a:moveTo>
                  <a:pt x="0" y="0"/>
                </a:moveTo>
                <a:lnTo>
                  <a:pt x="8604504" y="0"/>
                </a:lnTo>
              </a:path>
            </a:pathLst>
          </a:custGeom>
          <a:ln w="127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710928" y="797051"/>
            <a:ext cx="0" cy="5786755"/>
          </a:xfrm>
          <a:custGeom>
            <a:avLst/>
            <a:gdLst/>
            <a:ahLst/>
            <a:cxnLst/>
            <a:rect l="l" t="t" r="r" b="b"/>
            <a:pathLst>
              <a:path h="5786755">
                <a:moveTo>
                  <a:pt x="0" y="0"/>
                </a:moveTo>
                <a:lnTo>
                  <a:pt x="0" y="5786628"/>
                </a:lnTo>
              </a:path>
            </a:pathLst>
          </a:custGeom>
          <a:ln w="12191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72312" y="685800"/>
            <a:ext cx="0" cy="6035040"/>
          </a:xfrm>
          <a:custGeom>
            <a:avLst/>
            <a:gdLst/>
            <a:ahLst/>
            <a:cxnLst/>
            <a:rect l="l" t="t" r="r" b="b"/>
            <a:pathLst>
              <a:path h="6035040">
                <a:moveTo>
                  <a:pt x="0" y="0"/>
                </a:moveTo>
                <a:lnTo>
                  <a:pt x="0" y="6035040"/>
                </a:lnTo>
              </a:path>
            </a:pathLst>
          </a:custGeom>
          <a:ln w="12191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966216" y="6727825"/>
            <a:ext cx="8871585" cy="0"/>
          </a:xfrm>
          <a:custGeom>
            <a:avLst/>
            <a:gdLst/>
            <a:ahLst/>
            <a:cxnLst/>
            <a:rect l="l" t="t" r="r" b="b"/>
            <a:pathLst>
              <a:path w="8871585">
                <a:moveTo>
                  <a:pt x="0" y="0"/>
                </a:moveTo>
                <a:lnTo>
                  <a:pt x="8871204" y="0"/>
                </a:lnTo>
              </a:path>
            </a:pathLst>
          </a:custGeom>
          <a:ln w="13969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90600" y="692150"/>
            <a:ext cx="8846820" cy="0"/>
          </a:xfrm>
          <a:custGeom>
            <a:avLst/>
            <a:gdLst/>
            <a:ahLst/>
            <a:cxnLst/>
            <a:rect l="l" t="t" r="r" b="b"/>
            <a:pathLst>
              <a:path w="8846820">
                <a:moveTo>
                  <a:pt x="0" y="0"/>
                </a:moveTo>
                <a:lnTo>
                  <a:pt x="8846820" y="0"/>
                </a:lnTo>
              </a:path>
            </a:pathLst>
          </a:custGeom>
          <a:ln w="12700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002791" y="698500"/>
            <a:ext cx="0" cy="5985510"/>
          </a:xfrm>
          <a:custGeom>
            <a:avLst/>
            <a:gdLst/>
            <a:ahLst/>
            <a:cxnLst/>
            <a:rect l="l" t="t" r="r" b="b"/>
            <a:pathLst>
              <a:path h="5985509">
                <a:moveTo>
                  <a:pt x="0" y="0"/>
                </a:moveTo>
                <a:lnTo>
                  <a:pt x="0" y="5985510"/>
                </a:lnTo>
              </a:path>
            </a:pathLst>
          </a:custGeom>
          <a:ln w="24384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90600" y="6696075"/>
            <a:ext cx="8846820" cy="0"/>
          </a:xfrm>
          <a:custGeom>
            <a:avLst/>
            <a:gdLst/>
            <a:ahLst/>
            <a:cxnLst/>
            <a:rect l="l" t="t" r="r" b="b"/>
            <a:pathLst>
              <a:path w="8846820">
                <a:moveTo>
                  <a:pt x="0" y="0"/>
                </a:moveTo>
                <a:lnTo>
                  <a:pt x="8846820" y="0"/>
                </a:lnTo>
              </a:path>
            </a:pathLst>
          </a:custGeom>
          <a:ln w="24129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9825228" y="697991"/>
            <a:ext cx="0" cy="5986780"/>
          </a:xfrm>
          <a:custGeom>
            <a:avLst/>
            <a:gdLst/>
            <a:ahLst/>
            <a:cxnLst/>
            <a:rect l="l" t="t" r="r" b="b"/>
            <a:pathLst>
              <a:path h="5986780">
                <a:moveTo>
                  <a:pt x="0" y="0"/>
                </a:moveTo>
                <a:lnTo>
                  <a:pt x="0" y="5986272"/>
                </a:lnTo>
              </a:path>
            </a:pathLst>
          </a:custGeom>
          <a:ln w="24384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028700" y="716280"/>
            <a:ext cx="8772525" cy="0"/>
          </a:xfrm>
          <a:custGeom>
            <a:avLst/>
            <a:gdLst/>
            <a:ahLst/>
            <a:cxnLst/>
            <a:rect l="l" t="t" r="r" b="b"/>
            <a:pathLst>
              <a:path w="8772525">
                <a:moveTo>
                  <a:pt x="0" y="0"/>
                </a:moveTo>
                <a:lnTo>
                  <a:pt x="8772144" y="0"/>
                </a:lnTo>
              </a:path>
            </a:pathLst>
          </a:custGeom>
          <a:ln w="12700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034796" y="722630"/>
            <a:ext cx="0" cy="5937250"/>
          </a:xfrm>
          <a:custGeom>
            <a:avLst/>
            <a:gdLst/>
            <a:ahLst/>
            <a:cxnLst/>
            <a:rect l="l" t="t" r="r" b="b"/>
            <a:pathLst>
              <a:path h="5937250">
                <a:moveTo>
                  <a:pt x="0" y="0"/>
                </a:moveTo>
                <a:lnTo>
                  <a:pt x="0" y="5937250"/>
                </a:lnTo>
              </a:path>
            </a:pathLst>
          </a:custGeom>
          <a:ln w="12192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028700" y="6666230"/>
            <a:ext cx="8772525" cy="0"/>
          </a:xfrm>
          <a:custGeom>
            <a:avLst/>
            <a:gdLst/>
            <a:ahLst/>
            <a:cxnLst/>
            <a:rect l="l" t="t" r="r" b="b"/>
            <a:pathLst>
              <a:path w="8772525">
                <a:moveTo>
                  <a:pt x="0" y="0"/>
                </a:moveTo>
                <a:lnTo>
                  <a:pt x="8772144" y="0"/>
                </a:lnTo>
              </a:path>
            </a:pathLst>
          </a:custGeom>
          <a:ln w="12699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794748" y="722376"/>
            <a:ext cx="0" cy="5937885"/>
          </a:xfrm>
          <a:custGeom>
            <a:avLst/>
            <a:gdLst/>
            <a:ahLst/>
            <a:cxnLst/>
            <a:rect l="l" t="t" r="r" b="b"/>
            <a:pathLst>
              <a:path h="5937884">
                <a:moveTo>
                  <a:pt x="0" y="0"/>
                </a:moveTo>
                <a:lnTo>
                  <a:pt x="0" y="5937504"/>
                </a:lnTo>
              </a:path>
            </a:pathLst>
          </a:custGeom>
          <a:ln w="12192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2835087" y="1239587"/>
            <a:ext cx="5023225" cy="31931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90"/>
              </a:spcBef>
            </a:pPr>
            <a:r>
              <a:rPr lang="en-US" sz="2000" spc="-10" dirty="0"/>
              <a:t>EU </a:t>
            </a:r>
            <a:r>
              <a:rPr lang="bg-BG" sz="2000" spc="-5" dirty="0"/>
              <a:t>ДЕКЛАРАЦИЯ ЗА </a:t>
            </a:r>
            <a:r>
              <a:rPr lang="en-US" sz="2000" spc="-5" dirty="0"/>
              <a:t>C</a:t>
            </a:r>
            <a:r>
              <a:rPr lang="bg-BG" sz="2000" spc="-5" dirty="0"/>
              <a:t>ЪОТВЕТСТВИЕ</a:t>
            </a:r>
            <a:endParaRPr sz="2000" spc="-10" dirty="0"/>
          </a:p>
        </p:txBody>
      </p:sp>
      <p:sp>
        <p:nvSpPr>
          <p:cNvPr id="26" name="object 26"/>
          <p:cNvSpPr txBox="1"/>
          <p:nvPr/>
        </p:nvSpPr>
        <p:spPr>
          <a:xfrm>
            <a:off x="1352847" y="2780820"/>
            <a:ext cx="1158134" cy="19300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15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Производител</a:t>
            </a:r>
            <a:r>
              <a:rPr kumimoji="0" sz="115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42222" y="1724025"/>
            <a:ext cx="5608955" cy="157863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07314" algn="ctr">
              <a:lnSpc>
                <a:spcPct val="100000"/>
              </a:lnSpc>
              <a:spcBef>
                <a:spcPts val="110"/>
              </a:spcBef>
            </a:pPr>
            <a:r>
              <a:rPr lang="ru-RU" sz="1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Непрехвърляем</a:t>
            </a:r>
            <a:br>
              <a:rPr lang="ru-RU" sz="1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Настоящата декларация за съответсвие е издадена от Kingston Digital Inc,. която е единсвено оторизирана да декларира съответсвие на продукта, идентифициран по-долу. Състояноето на съответсвие е валидно САМО за оборудването, посочено по-долу, когато се използва по начин съобразен с посоченоте документи</a:t>
            </a:r>
            <a:endParaRPr lang="ru-RU" sz="1000" dirty="0">
              <a:latin typeface="Times New Roman"/>
              <a:cs typeface="Times New Roman"/>
            </a:endParaRPr>
          </a:p>
          <a:p>
            <a:pPr marL="920115" marR="2667000" lvl="0" indent="0" algn="l" defTabSz="914400" rtl="0" eaLnBrk="1" fontAlgn="auto" latinLnBrk="0" hangingPunct="1">
              <a:lnSpc>
                <a:spcPts val="113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Kingston </a:t>
            </a:r>
            <a:r>
              <a:rPr kumimoji="0" sz="9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Technology </a:t>
            </a: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International, </a:t>
            </a:r>
            <a:r>
              <a:rPr kumimoji="0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Ltd.  </a:t>
            </a: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Stratus</a:t>
            </a:r>
            <a:r>
              <a:rPr kumimoji="0" sz="9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House,</a:t>
            </a:r>
            <a:endParaRPr kumimoji="0" sz="9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920115" marR="0" lvl="0" indent="0" algn="l" defTabSz="914400" rtl="0" eaLnBrk="1" fontAlgn="auto" latinLnBrk="0" hangingPunct="1">
              <a:lnSpc>
                <a:spcPts val="107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College </a:t>
            </a:r>
            <a:r>
              <a:rPr kumimoji="0" sz="9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and </a:t>
            </a: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Business </a:t>
            </a:r>
            <a:r>
              <a:rPr kumimoji="0" sz="9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Technology</a:t>
            </a:r>
            <a:r>
              <a:rPr kumimoji="0" sz="950" b="0" i="0" u="none" strike="noStrike" kern="1200" cap="none" spc="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9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Park,</a:t>
            </a:r>
            <a:endParaRPr kumimoji="0" sz="9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920115" marR="2451100" lvl="0" indent="0" algn="l" defTabSz="914400" rtl="0" eaLnBrk="1" fontAlgn="auto" latinLnBrk="0" hangingPunct="1">
              <a:lnSpc>
                <a:spcPts val="113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Blanchardstown </a:t>
            </a:r>
            <a:r>
              <a:rPr kumimoji="0" sz="9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Road </a:t>
            </a: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North,  Blanchardstown, </a:t>
            </a:r>
            <a:r>
              <a:rPr kumimoji="0" sz="95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D15 </a:t>
            </a:r>
            <a:r>
              <a:rPr kumimoji="0" sz="9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PEC4, Dublin,</a:t>
            </a:r>
            <a:r>
              <a:rPr kumimoji="0" sz="950" b="0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Ireland</a:t>
            </a:r>
            <a:endParaRPr kumimoji="0" sz="9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52847" y="3638873"/>
            <a:ext cx="2014683" cy="19300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15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Продуктово име и модел</a:t>
            </a:r>
            <a:r>
              <a:rPr kumimoji="0" sz="115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52847" y="4487736"/>
            <a:ext cx="1927816" cy="3699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15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Декларирано съответствие</a:t>
            </a:r>
            <a:r>
              <a:rPr kumimoji="0" sz="115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03459" y="5964114"/>
            <a:ext cx="1766570" cy="58356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lvl="0" indent="420370" algn="l" defTabSz="914400" rtl="0" eaLnBrk="1" fontAlgn="auto" latinLnBrk="0" hangingPunct="1">
              <a:lnSpc>
                <a:spcPct val="104800"/>
              </a:lnSpc>
              <a:spcBef>
                <a:spcPts val="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Nicholas Palmer  Director, Planning and</a:t>
            </a:r>
            <a:r>
              <a:rPr kumimoji="0" sz="105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Logistics</a:t>
            </a:r>
            <a:endParaRPr kumimoji="0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67665" marR="0" lvl="0" indent="0" algn="l" defTabSz="914400" rtl="0" eaLnBrk="1" fontAlgn="auto" latinLnBrk="0" hangingPunct="1">
              <a:lnSpc>
                <a:spcPct val="100000"/>
              </a:lnSpc>
              <a:spcBef>
                <a:spcPts val="5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1st </a:t>
            </a:r>
            <a:r>
              <a:rPr kumimoji="0" sz="105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March</a:t>
            </a:r>
            <a:r>
              <a:rPr kumimoji="0" sz="105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5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2021</a:t>
            </a:r>
            <a:endParaRPr kumimoji="0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195853" y="6358672"/>
            <a:ext cx="1889760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Form No. EU-001 </a:t>
            </a: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Rev.06 01/01/2021</a:t>
            </a:r>
            <a:endParaRPr kumimoji="0" sz="9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458984" y="5339981"/>
            <a:ext cx="1271270" cy="346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106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 </a:t>
            </a: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55032:2015, Class </a:t>
            </a:r>
            <a:r>
              <a:rPr kumimoji="0" sz="9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  EN</a:t>
            </a:r>
            <a:r>
              <a:rPr kumimoji="0" sz="95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55024:2010+A1:2015</a:t>
            </a:r>
            <a:endParaRPr kumimoji="0" sz="9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318259" y="5599176"/>
            <a:ext cx="1503447" cy="335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83355" y="3708423"/>
            <a:ext cx="1304290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50" b="0" i="0" u="sng" strike="noStrike" kern="1200" cap="none" spc="-2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+mn-ea"/>
                <a:cs typeface="Times New Roman"/>
              </a:rPr>
              <a:t> </a:t>
            </a:r>
            <a:r>
              <a:rPr kumimoji="0" sz="950" b="0" i="0" u="sng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Module</a:t>
            </a:r>
            <a:r>
              <a:rPr lang="en-US" sz="950" u="sng" spc="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KVR26S19S8/8</a:t>
            </a:r>
            <a:endParaRPr kumimoji="0" sz="9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4721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364</Words>
  <Application>Microsoft Office PowerPoint</Application>
  <PresentationFormat>Custom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EU Declaration of Conformity</vt:lpstr>
      <vt:lpstr>EU ДЕКЛАРАЦИЯ ЗА CЪОТВЕТСТВИЕ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CERT_KTIL.xlsx</dc:title>
  <dc:creator>hanl_ke</dc:creator>
  <cp:lastModifiedBy>SMPL BG Konstantina Mavrova</cp:lastModifiedBy>
  <cp:revision>7</cp:revision>
  <dcterms:created xsi:type="dcterms:W3CDTF">2021-10-11T15:43:53Z</dcterms:created>
  <dcterms:modified xsi:type="dcterms:W3CDTF">2021-10-15T13:38:25Z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2021-10-07T00:00:00Z</vt:filetime>
  </property>
  <property fmtid="{D5CDD505-2E9C-101B-9397-08002B2CF9AE}" pid="3" name="LastSaved">
    <vt:filetime>2021-10-11T00:00:00Z</vt:filetime>
  </property>
</Properties>
</file>